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81" r:id="rId5"/>
    <p:sldId id="2588" r:id="rId6"/>
    <p:sldId id="2671" r:id="rId7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Laure Mahul Mellier" initials="ALMM" lastIdx="5" clrIdx="0">
    <p:extLst>
      <p:ext uri="{19B8F6BF-5375-455C-9EA6-DF929625EA0E}">
        <p15:presenceInfo xmlns:p15="http://schemas.microsoft.com/office/powerpoint/2012/main" userId="S::anne-laure.mahul@epfl.ch::b6c26c27-9947-43c4-86ac-9ba1105bda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F"/>
    <a:srgbClr val="FFFF00"/>
    <a:srgbClr val="19828C"/>
    <a:srgbClr val="00CCC2"/>
    <a:srgbClr val="4C9DA6"/>
    <a:srgbClr val="A8ACAD"/>
    <a:srgbClr val="E3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1" autoAdjust="0"/>
    <p:restoredTop sz="9458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972" y="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16.09.2025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16/09/2025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89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CEAE-6CB2-4BA2-BC88-F76DE7581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A9700-A387-4505-89B4-6FCB03FA6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B4217-DCBB-48DB-B694-E3E0631D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AE-18F1-41D0-8ED9-CB5C09D22275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6F0D7-89B4-411A-BA1F-95C33AE3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C153-16E8-4FA6-BDB6-6A606577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92E-6AD6-4A85-9FDE-3C53813CDF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9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3CAA4-5FD8-404D-8F15-5706BE6461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BioENG-430 – Introduction course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C13C4-81A0-424D-96F1-1A5F4EC26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039DF-E499-46DE-9070-4C24EAA59AA5}"/>
              </a:ext>
            </a:extLst>
          </p:cNvPr>
          <p:cNvSpPr txBox="1"/>
          <p:nvPr/>
        </p:nvSpPr>
        <p:spPr>
          <a:xfrm>
            <a:off x="833120" y="-164878"/>
            <a:ext cx="9245600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0" u="none" strike="noStrike" baseline="0" dirty="0" err="1"/>
              <a:t>Organisation</a:t>
            </a:r>
            <a:r>
              <a:rPr lang="en-US" sz="2000" b="1" i="0" u="none" strike="noStrike" baseline="0" dirty="0"/>
              <a:t> of the groups for the Q/A session and </a:t>
            </a:r>
            <a:r>
              <a:rPr lang="en-US" sz="2000" b="1" i="0" u="none" strike="noStrike" baseline="0" dirty="0" err="1"/>
              <a:t>Assignement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AF908-6A73-4ADC-B17B-AD00789AB7CD}"/>
              </a:ext>
            </a:extLst>
          </p:cNvPr>
          <p:cNvSpPr txBox="1"/>
          <p:nvPr/>
        </p:nvSpPr>
        <p:spPr>
          <a:xfrm>
            <a:off x="1539922" y="439079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B180E4-751E-4F73-8B41-72210629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94" y="624997"/>
            <a:ext cx="7513527" cy="4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0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3CAA4-5FD8-404D-8F15-5706BE6461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BioENG-430 – Introduction course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C13C4-81A0-424D-96F1-1A5F4EC26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D674056-84F6-4FCE-9B35-4AE391479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76559"/>
              </p:ext>
            </p:extLst>
          </p:nvPr>
        </p:nvGraphicFramePr>
        <p:xfrm>
          <a:off x="556181" y="1059543"/>
          <a:ext cx="8331443" cy="3317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7093">
                  <a:extLst>
                    <a:ext uri="{9D8B030D-6E8A-4147-A177-3AD203B41FA5}">
                      <a16:colId xmlns:a16="http://schemas.microsoft.com/office/drawing/2014/main" val="2128511374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137629528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247663739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3208182015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722816803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103089538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242846342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3822734265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636689115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2643674170"/>
                    </a:ext>
                  </a:extLst>
                </a:gridCol>
                <a:gridCol w="733435">
                  <a:extLst>
                    <a:ext uri="{9D8B030D-6E8A-4147-A177-3AD203B41FA5}">
                      <a16:colId xmlns:a16="http://schemas.microsoft.com/office/drawing/2014/main" val="792547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23/09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30/09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21/10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28/10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4/11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18/11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25/11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69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Sanna</a:t>
                      </a:r>
                    </a:p>
                    <a:p>
                      <a:r>
                        <a:rPr lang="fr-FR" sz="800" dirty="0"/>
                        <a:t>Fowler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Sébastien Nusslé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Eduardo Moraud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Juliane Da </a:t>
                      </a:r>
                      <a:r>
                        <a:rPr lang="fr-FR" sz="800" dirty="0" err="1"/>
                        <a:t>Garca</a:t>
                      </a:r>
                      <a:endParaRPr lang="fr-FR" sz="8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fr-FR" sz="700" dirty="0"/>
                        <a:t>FALL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Elpida Tsika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Gregory Servotte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</a:rPr>
                        <a:t>Madiha Derouazi 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Carole </a:t>
                      </a:r>
                      <a:r>
                        <a:rPr lang="fr-FR" sz="800" dirty="0" err="1"/>
                        <a:t>Estoppey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Bernard Schneider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4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Lonza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genknowme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Unil</a:t>
                      </a:r>
                      <a:r>
                        <a:rPr lang="fr-FR" sz="700" dirty="0"/>
                        <a:t>/CHUV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EPFL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AcImmune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Edwards Life </a:t>
                      </a:r>
                      <a:r>
                        <a:rPr lang="fr-FR" sz="700" dirty="0" err="1"/>
                        <a:t>siences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Acimmune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Nestlé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PTBTG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7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Pharma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Start-up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Academia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err="1"/>
                        <a:t>BioTech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Pharma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Pharma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 err="1"/>
                        <a:t>Industry</a:t>
                      </a:r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Academia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3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https://www.lonza.com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https://genknowme.com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http://emmoraud.net/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https://www.epfl.ch/labs/dangelo-lab/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https://www.acimmune.com/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https://www.edwards.com/fr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https://www.acimmune.com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https://www.nestle.com/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https://www.epfl.ch/research/facilities/gene-therapy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6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900" dirty="0"/>
                        <a:t>Groups for the </a:t>
                      </a:r>
                      <a:r>
                        <a:rPr lang="fr-FR" sz="900" dirty="0">
                          <a:highlight>
                            <a:srgbClr val="FFFF00"/>
                          </a:highlight>
                        </a:rPr>
                        <a:t>Q/A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/>
                        <a:t>Group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7030A0"/>
                          </a:solidFill>
                        </a:rPr>
                        <a:t>Group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/>
                        <a:t>Group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7030A0"/>
                          </a:solidFill>
                        </a:rPr>
                        <a:t>Group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>
                          <a:solidFill>
                            <a:srgbClr val="FF0000"/>
                          </a:solidFill>
                        </a:rPr>
                        <a:t>Volunteers</a:t>
                      </a:r>
                      <a:r>
                        <a:rPr lang="fr-FR" sz="800" dirty="0">
                          <a:solidFill>
                            <a:srgbClr val="FF0000"/>
                          </a:solidFill>
                        </a:rPr>
                        <a:t> (bonus)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4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/>
                        <a:t>Lecture assignement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/>
                        <a:t>Group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7030A0"/>
                          </a:solidFill>
                        </a:rPr>
                        <a:t>Group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Group 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/>
                        <a:t>Group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7030A0"/>
                          </a:solidFill>
                        </a:rPr>
                        <a:t>Group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No </a:t>
                      </a:r>
                      <a:r>
                        <a:rPr lang="fr-FR" sz="800" dirty="0" err="1">
                          <a:solidFill>
                            <a:schemeClr val="accent1"/>
                          </a:solidFill>
                        </a:rPr>
                        <a:t>assignment</a:t>
                      </a:r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 Time </a:t>
                      </a:r>
                      <a:r>
                        <a:rPr lang="fr-FR" sz="800" dirty="0" err="1">
                          <a:solidFill>
                            <a:schemeClr val="accent1"/>
                          </a:solidFill>
                        </a:rPr>
                        <a:t>will</a:t>
                      </a:r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fr-FR" sz="800" dirty="0" err="1">
                          <a:solidFill>
                            <a:schemeClr val="accent1"/>
                          </a:solidFill>
                        </a:rPr>
                        <a:t>be</a:t>
                      </a:r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fr-FR" sz="800" dirty="0" err="1">
                          <a:solidFill>
                            <a:schemeClr val="accent1"/>
                          </a:solidFill>
                        </a:rPr>
                        <a:t>allocated</a:t>
                      </a:r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 to the </a:t>
                      </a:r>
                      <a:r>
                        <a:rPr lang="fr-FR" sz="800" dirty="0" err="1">
                          <a:solidFill>
                            <a:schemeClr val="accent1"/>
                          </a:solidFill>
                        </a:rPr>
                        <a:t>semester</a:t>
                      </a:r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fr-FR" sz="800" dirty="0" err="1">
                          <a:solidFill>
                            <a:schemeClr val="accent1"/>
                          </a:solidFill>
                        </a:rPr>
                        <a:t>project</a:t>
                      </a:r>
                      <a:endParaRPr lang="fr-FR" sz="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33738"/>
                  </a:ext>
                </a:extLst>
              </a:tr>
            </a:tbl>
          </a:graphicData>
        </a:graphic>
      </p:graphicFrame>
      <p:pic>
        <p:nvPicPr>
          <p:cNvPr id="11" name="Graphic 10" descr="Customer review with solid fill">
            <a:extLst>
              <a:ext uri="{FF2B5EF4-FFF2-40B4-BE49-F238E27FC236}">
                <a16:creationId xmlns:a16="http://schemas.microsoft.com/office/drawing/2014/main" id="{51B72DCC-F5F9-45CC-AA29-661F9A24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316" y="2275822"/>
            <a:ext cx="803401" cy="803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6F6C70-244D-48B3-B900-DC80A5AA24CC}"/>
              </a:ext>
            </a:extLst>
          </p:cNvPr>
          <p:cNvSpPr txBox="1"/>
          <p:nvPr/>
        </p:nvSpPr>
        <p:spPr>
          <a:xfrm>
            <a:off x="833120" y="-164878"/>
            <a:ext cx="9245600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0" u="none" strike="noStrike" baseline="0" dirty="0" err="1"/>
              <a:t>Organisation</a:t>
            </a:r>
            <a:r>
              <a:rPr lang="en-US" sz="2000" b="1" i="0" u="none" strike="noStrike" baseline="0" dirty="0"/>
              <a:t> of the groups for the Q/A session and </a:t>
            </a:r>
            <a:r>
              <a:rPr lang="en-US" sz="2000" b="1" i="0" u="none" strike="noStrike" baseline="0" dirty="0" err="1"/>
              <a:t>Assignement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531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85C18B-4008-403A-9434-22EFC5917268}"/>
              </a:ext>
            </a:extLst>
          </p:cNvPr>
          <p:cNvSpPr txBox="1"/>
          <p:nvPr/>
        </p:nvSpPr>
        <p:spPr>
          <a:xfrm>
            <a:off x="833120" y="142036"/>
            <a:ext cx="8219440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fr-FR" sz="1300" dirty="0"/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fr-F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200000"/>
              </a:lnSpc>
            </a:pPr>
            <a:endParaRPr lang="fr-FR" sz="1300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6544C75-FE1E-42EA-9A66-3464AB65A3D8}"/>
              </a:ext>
            </a:extLst>
          </p:cNvPr>
          <p:cNvSpPr txBox="1">
            <a:spLocks/>
          </p:cNvSpPr>
          <p:nvPr/>
        </p:nvSpPr>
        <p:spPr>
          <a:xfrm rot="16200000">
            <a:off x="-878514" y="2786616"/>
            <a:ext cx="3341052" cy="9115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700">
                <a:solidFill>
                  <a:schemeClr val="accent1"/>
                </a:solidFill>
              </a:rPr>
              <a:t>BioENG-430 – </a:t>
            </a:r>
            <a:r>
              <a:rPr lang="en-US" sz="700">
                <a:solidFill>
                  <a:schemeClr val="accent1"/>
                </a:solidFill>
              </a:rPr>
              <a:t>How to read a scientific paper efficiently?</a:t>
            </a:r>
            <a:endParaRPr lang="fr-FR" sz="700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083A09-7708-420F-B3C0-356AE9C3222A}"/>
              </a:ext>
            </a:extLst>
          </p:cNvPr>
          <p:cNvSpPr txBox="1"/>
          <p:nvPr/>
        </p:nvSpPr>
        <p:spPr>
          <a:xfrm>
            <a:off x="833120" y="76984"/>
            <a:ext cx="8557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Dr. </a:t>
            </a:r>
            <a:r>
              <a:rPr lang="en-US" sz="2000" dirty="0" err="1">
                <a:latin typeface="+mn-lt"/>
              </a:rPr>
              <a:t>Sanna</a:t>
            </a:r>
            <a:r>
              <a:rPr lang="en-US" sz="2000" dirty="0">
                <a:latin typeface="+mn-lt"/>
              </a:rPr>
              <a:t> Fowler, Lonza </a:t>
            </a:r>
            <a:r>
              <a:rPr lang="en-US" sz="1800" b="1" dirty="0">
                <a:solidFill>
                  <a:schemeClr val="accent2"/>
                </a:solidFill>
              </a:rPr>
              <a:t>Next week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A920AFA-9569-4583-92F0-BA9E29A61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7" r="52819"/>
          <a:stretch/>
        </p:blipFill>
        <p:spPr>
          <a:xfrm>
            <a:off x="898003" y="497177"/>
            <a:ext cx="3354903" cy="4605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8D522-958A-4FAF-9041-DAF9FEC9C724}"/>
              </a:ext>
            </a:extLst>
          </p:cNvPr>
          <p:cNvSpPr txBox="1"/>
          <p:nvPr/>
        </p:nvSpPr>
        <p:spPr>
          <a:xfrm>
            <a:off x="4167632" y="1941795"/>
            <a:ext cx="1766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+mn-lt"/>
              </a:rPr>
              <a:t>Q/A session</a:t>
            </a:r>
            <a:endParaRPr lang="en-US" sz="1800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579C5-E27E-4242-8BBC-605628CF5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631" y="2515156"/>
            <a:ext cx="4719567" cy="6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77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4048</TotalTime>
  <Words>240</Words>
  <Application>Microsoft Office PowerPoint</Application>
  <PresentationFormat>On-screen Show (16:9)</PresentationFormat>
  <Paragraphs>79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Franklin Gothic Demi Cond</vt:lpstr>
      <vt:lpstr>Wingdings</vt:lpstr>
      <vt:lpstr>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Anne-Laure Mahul Mellier</cp:lastModifiedBy>
  <cp:revision>263</cp:revision>
  <dcterms:created xsi:type="dcterms:W3CDTF">2019-04-02T06:24:35Z</dcterms:created>
  <dcterms:modified xsi:type="dcterms:W3CDTF">2025-09-16T14:32:56Z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